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79" r:id="rId5"/>
    <p:sldId id="261" r:id="rId6"/>
    <p:sldId id="262" r:id="rId7"/>
    <p:sldId id="280" r:id="rId8"/>
    <p:sldId id="263" r:id="rId9"/>
    <p:sldId id="278"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0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6A96B35-2A3A-4778-B401-B09B82CA9124}" type="datetimeFigureOut">
              <a:rPr lang="en-US" smtClean="0"/>
              <a:pPr/>
              <a:t>8/25/2014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F14CE4E-9A16-45C9-9B86-0BDEAC0273A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A96B35-2A3A-4778-B401-B09B82CA9124}"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4CE4E-9A16-45C9-9B86-0BDEAC0273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A96B35-2A3A-4778-B401-B09B82CA9124}"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4CE4E-9A16-45C9-9B86-0BDEAC0273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A96B35-2A3A-4778-B401-B09B82CA9124}"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4CE4E-9A16-45C9-9B86-0BDEAC0273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A96B35-2A3A-4778-B401-B09B82CA9124}"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4CE4E-9A16-45C9-9B86-0BDEAC0273A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A96B35-2A3A-4778-B401-B09B82CA9124}"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4CE4E-9A16-45C9-9B86-0BDEAC0273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A96B35-2A3A-4778-B401-B09B82CA9124}" type="datetimeFigureOut">
              <a:rPr lang="en-US" smtClean="0"/>
              <a:pPr/>
              <a:t>8/25/2014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4CE4E-9A16-45C9-9B86-0BDEAC0273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A96B35-2A3A-4778-B401-B09B82CA9124}" type="datetimeFigureOut">
              <a:rPr lang="en-US" smtClean="0"/>
              <a:pPr/>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4CE4E-9A16-45C9-9B86-0BDEAC0273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A96B35-2A3A-4778-B401-B09B82CA9124}" type="datetimeFigureOut">
              <a:rPr lang="en-US" smtClean="0"/>
              <a:pPr/>
              <a:t>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4CE4E-9A16-45C9-9B86-0BDEAC0273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A96B35-2A3A-4778-B401-B09B82CA9124}"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4CE4E-9A16-45C9-9B86-0BDEAC0273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A96B35-2A3A-4778-B401-B09B82CA9124}"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F14CE4E-9A16-45C9-9B86-0BDEAC0273A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A96B35-2A3A-4778-B401-B09B82CA9124}" type="datetimeFigureOut">
              <a:rPr lang="en-US" smtClean="0"/>
              <a:pPr/>
              <a:t>8/25/2014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14CE4E-9A16-45C9-9B86-0BDEAC0273A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anuals.info.apple.com/MANUALS/1000/MA1596/en_US/ipod_touch_user_guid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A98tf9krih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Elements of Style</a:t>
            </a:r>
            <a:endParaRPr lang="en-US" dirty="0"/>
          </a:p>
        </p:txBody>
      </p:sp>
      <p:sp>
        <p:nvSpPr>
          <p:cNvPr id="3" name="Subtitle 2"/>
          <p:cNvSpPr>
            <a:spLocks noGrp="1"/>
          </p:cNvSpPr>
          <p:nvPr>
            <p:ph type="subTitle" idx="1"/>
          </p:nvPr>
        </p:nvSpPr>
        <p:spPr/>
        <p:txBody>
          <a:bodyPr/>
          <a:lstStyle/>
          <a:p>
            <a:r>
              <a:rPr lang="en-US" dirty="0" smtClean="0"/>
              <a:t>Composition 110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Phrases such as “kids,” “a lot,” and “got” are considered colloquial.</a:t>
            </a:r>
          </a:p>
          <a:p>
            <a:r>
              <a:rPr lang="en-US" dirty="0" smtClean="0"/>
              <a:t>Avoid them in informal </a:t>
            </a:r>
            <a:r>
              <a:rPr lang="en-US" smtClean="0"/>
              <a:t>writing situations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Diction</a:t>
            </a:r>
            <a:endParaRPr lang="en-US" dirty="0"/>
          </a:p>
        </p:txBody>
      </p:sp>
      <p:sp>
        <p:nvSpPr>
          <p:cNvPr id="3" name="Content Placeholder 2"/>
          <p:cNvSpPr>
            <a:spLocks noGrp="1"/>
          </p:cNvSpPr>
          <p:nvPr>
            <p:ph idx="1"/>
          </p:nvPr>
        </p:nvSpPr>
        <p:spPr/>
        <p:txBody>
          <a:bodyPr/>
          <a:lstStyle/>
          <a:p>
            <a:r>
              <a:rPr lang="en-US" dirty="0" smtClean="0"/>
              <a:t>The writers choice of words</a:t>
            </a:r>
          </a:p>
          <a:p>
            <a:r>
              <a:rPr lang="en-US" dirty="0" smtClean="0"/>
              <a:t>Goal: To choose just the right words for your topic, purpose, and audience and arrange them so the intended meaning is clear and interesting.</a:t>
            </a:r>
          </a:p>
          <a:p>
            <a:r>
              <a:rPr lang="en-US" dirty="0" smtClean="0"/>
              <a:t>There are 4 levels of diction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Diction</a:t>
            </a:r>
            <a:endParaRPr lang="en-US" dirty="0"/>
          </a:p>
        </p:txBody>
      </p:sp>
      <p:sp>
        <p:nvSpPr>
          <p:cNvPr id="3" name="Content Placeholder 2"/>
          <p:cNvSpPr>
            <a:spLocks noGrp="1"/>
          </p:cNvSpPr>
          <p:nvPr>
            <p:ph idx="1"/>
          </p:nvPr>
        </p:nvSpPr>
        <p:spPr/>
        <p:txBody>
          <a:bodyPr>
            <a:normAutofit/>
          </a:bodyPr>
          <a:lstStyle/>
          <a:p>
            <a:r>
              <a:rPr lang="en-US" dirty="0" smtClean="0"/>
              <a:t>Used for official or legal occasions or for some teachers</a:t>
            </a:r>
          </a:p>
          <a:p>
            <a:r>
              <a:rPr lang="en-US" dirty="0" smtClean="0"/>
              <a:t>Characteristics</a:t>
            </a:r>
          </a:p>
          <a:p>
            <a:pPr lvl="1"/>
            <a:r>
              <a:rPr lang="en-US" dirty="0" smtClean="0"/>
              <a:t>Advanced vocabulary</a:t>
            </a:r>
          </a:p>
          <a:p>
            <a:pPr lvl="1"/>
            <a:r>
              <a:rPr lang="en-US" dirty="0" smtClean="0"/>
              <a:t>Complex sentence structure</a:t>
            </a:r>
          </a:p>
          <a:p>
            <a:pPr lvl="1"/>
            <a:r>
              <a:rPr lang="en-US" dirty="0" smtClean="0"/>
              <a:t>Majestic, persuasive, or objective tone</a:t>
            </a:r>
          </a:p>
          <a:p>
            <a:pPr lvl="1"/>
            <a:r>
              <a:rPr lang="en-US" dirty="0" smtClean="0"/>
              <a:t>Third-person POV (except speeches)</a:t>
            </a:r>
          </a:p>
          <a:p>
            <a:pPr lvl="1"/>
            <a:r>
              <a:rPr lang="en-US" dirty="0" smtClean="0"/>
              <a:t>Standard, formal grammar</a:t>
            </a:r>
          </a:p>
          <a:p>
            <a:pPr lvl="1"/>
            <a:r>
              <a:rPr lang="en-US" dirty="0" smtClean="0"/>
              <a:t>Use of parallelism and figurative language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to="" calcmode="lin" valueType="num">
                                      <p:cBhvr>
                                        <p:cTn id="11" dur="1" fill="hold"/>
                                        <p:tgtEl>
                                          <p:spTgt spid="3">
                                            <p:txEl>
                                              <p:pRg st="1" end="1"/>
                                            </p:txEl>
                                          </p:spTgt>
                                        </p:tgtEl>
                                        <p:attrNameLst>
                                          <p:attrName/>
                                        </p:attrNameLst>
                                      </p:cBhvr>
                                    </p:anim>
                                  </p:childTnLst>
                                </p:cTn>
                              </p:par>
                              <p:par>
                                <p:cTn id="12" presetID="24"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to="" calcmode="lin" valueType="num">
                                      <p:cBhvr>
                                        <p:cTn id="14" dur="1" fill="hold"/>
                                        <p:tgtEl>
                                          <p:spTgt spid="3">
                                            <p:txEl>
                                              <p:pRg st="2" end="2"/>
                                            </p:txEl>
                                          </p:spTgt>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to="" calcmode="lin" valueType="num">
                                      <p:cBhvr>
                                        <p:cTn id="19" dur="1" fill="hold"/>
                                        <p:tgtEl>
                                          <p:spTgt spid="3">
                                            <p:txEl>
                                              <p:pRg st="3" end="3"/>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to="" calcmode="lin" valueType="num">
                                      <p:cBhvr>
                                        <p:cTn id="24" dur="1" fill="hold"/>
                                        <p:tgtEl>
                                          <p:spTgt spid="3">
                                            <p:txEl>
                                              <p:pRg st="4" end="4"/>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to="" calcmode="lin" valueType="num">
                                      <p:cBhvr>
                                        <p:cTn id="29" dur="1" fill="hold"/>
                                        <p:tgtEl>
                                          <p:spTgt spid="3">
                                            <p:txEl>
                                              <p:pRg st="5" end="5"/>
                                            </p:txEl>
                                          </p:spTgt>
                                        </p:tgtEl>
                                        <p:attrNameLst>
                                          <p:attrName/>
                                        </p:attrNameLst>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to="" calcmode="lin" valueType="num">
                                      <p:cBhvr>
                                        <p:cTn id="34" dur="1" fill="hold"/>
                                        <p:tgtEl>
                                          <p:spTgt spid="3">
                                            <p:txEl>
                                              <p:pRg st="6" end="6"/>
                                            </p:txEl>
                                          </p:spTgt>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to="" calcmode="lin" valueType="num">
                                      <p:cBhvr>
                                        <p:cTn id="39"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IN CONGRESS, JULY 4, 1776</a:t>
            </a:r>
          </a:p>
          <a:p>
            <a:pPr>
              <a:buNone/>
            </a:pPr>
            <a:r>
              <a:rPr lang="en-US" b="1" dirty="0" smtClean="0"/>
              <a:t>The unanimous Declaration of the thirteen united States of America</a:t>
            </a:r>
          </a:p>
          <a:p>
            <a:pPr>
              <a:buNone/>
            </a:pPr>
            <a:r>
              <a:rPr lang="en-US" dirty="0" smtClean="0"/>
              <a:t>When in the Course of human events it becomes necessary for one people to dissolve the political bands which have connected them with another and to assume among the powers of the earth, the separate and equal station to which the Laws of Nature and of Nature's God entitle them, a decent respect to the opinions of mankind requires that they should declare the causes which impel them to the separation.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Diction</a:t>
            </a:r>
            <a:endParaRPr lang="en-US" dirty="0"/>
          </a:p>
        </p:txBody>
      </p:sp>
      <p:sp>
        <p:nvSpPr>
          <p:cNvPr id="3" name="Content Placeholder 2"/>
          <p:cNvSpPr>
            <a:spLocks noGrp="1"/>
          </p:cNvSpPr>
          <p:nvPr>
            <p:ph idx="1"/>
          </p:nvPr>
        </p:nvSpPr>
        <p:spPr/>
        <p:txBody>
          <a:bodyPr>
            <a:normAutofit lnSpcReduction="10000"/>
          </a:bodyPr>
          <a:lstStyle/>
          <a:p>
            <a:r>
              <a:rPr lang="en-US" dirty="0" smtClean="0"/>
              <a:t>Used to communicate to co-workers in the same field or expertise</a:t>
            </a:r>
          </a:p>
          <a:p>
            <a:r>
              <a:rPr lang="en-US" dirty="0" smtClean="0"/>
              <a:t>Characteristics:</a:t>
            </a:r>
          </a:p>
          <a:p>
            <a:pPr lvl="1"/>
            <a:r>
              <a:rPr lang="en-US" dirty="0" smtClean="0"/>
              <a:t>Jargon (specialized vocabulary)</a:t>
            </a:r>
          </a:p>
          <a:p>
            <a:pPr lvl="1"/>
            <a:r>
              <a:rPr lang="en-US" dirty="0" smtClean="0"/>
              <a:t>Mostly complex sentences</a:t>
            </a:r>
          </a:p>
          <a:p>
            <a:pPr lvl="1"/>
            <a:r>
              <a:rPr lang="en-US" dirty="0" smtClean="0"/>
              <a:t>Objective tone</a:t>
            </a:r>
          </a:p>
          <a:p>
            <a:pPr lvl="1"/>
            <a:r>
              <a:rPr lang="en-US" dirty="0" smtClean="0"/>
              <a:t>Third-person POV</a:t>
            </a:r>
          </a:p>
          <a:p>
            <a:pPr lvl="1"/>
            <a:r>
              <a:rPr lang="en-US" dirty="0" smtClean="0"/>
              <a:t>Standard grammar</a:t>
            </a:r>
          </a:p>
          <a:p>
            <a:pPr lvl="1"/>
            <a:r>
              <a:rPr lang="en-US" dirty="0" smtClean="0"/>
              <a:t>Accompanied by charts, maps, graphs or illustrations</a:t>
            </a:r>
          </a:p>
          <a:p>
            <a:pPr lvl="1"/>
            <a:r>
              <a:rPr lang="en-US" dirty="0" smtClean="0">
                <a:hlinkClick r:id="rId2"/>
              </a:rPr>
              <a:t>http://manuals.info.apple.com/MANUALS/1000/MA1596/en_US/ipod_touch_user_guide.pdf</a:t>
            </a:r>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to="" calcmode="lin" valueType="num">
                                      <p:cBhvr>
                                        <p:cTn id="20" dur="1" fill="hold"/>
                                        <p:tgtEl>
                                          <p:spTgt spid="3">
                                            <p:txEl>
                                              <p:pRg st="3" end="3"/>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to="" calcmode="lin" valueType="num">
                                      <p:cBhvr>
                                        <p:cTn id="25" dur="1" fill="hold"/>
                                        <p:tgtEl>
                                          <p:spTgt spid="3">
                                            <p:txEl>
                                              <p:pRg st="4" end="4"/>
                                            </p:txEl>
                                          </p:spTgt>
                                        </p:tgtEl>
                                        <p:attrNameLst>
                                          <p:attrName/>
                                        </p:attrNameLst>
                                      </p:cBhvr>
                                    </p:anim>
                                  </p:childTnLst>
                                </p:cTn>
                              </p:par>
                              <p:par>
                                <p:cTn id="26" presetID="24"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to="" calcmode="lin" valueType="num">
                                      <p:cBhvr>
                                        <p:cTn id="28" dur="1" fill="hold"/>
                                        <p:tgtEl>
                                          <p:spTgt spid="3">
                                            <p:txEl>
                                              <p:pRg st="5" end="5"/>
                                            </p:txEl>
                                          </p:spTgt>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to="" calcmode="lin" valueType="num">
                                      <p:cBhvr>
                                        <p:cTn id="33" dur="1" fill="hold"/>
                                        <p:tgtEl>
                                          <p:spTgt spid="3">
                                            <p:txEl>
                                              <p:pRg st="6" end="6"/>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to="" calcmode="lin" valueType="num">
                                      <p:cBhvr>
                                        <p:cTn id="38" dur="1" fill="hold"/>
                                        <p:tgtEl>
                                          <p:spTgt spid="3">
                                            <p:txEl>
                                              <p:pRg st="7" end="7"/>
                                            </p:txEl>
                                          </p:spTgt>
                                        </p:tgtEl>
                                        <p:attrNameLst>
                                          <p:attrName/>
                                        </p:attrNameLst>
                                      </p:cBhvr>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to="" calcmode="lin" valueType="num">
                                      <p:cBhvr>
                                        <p:cTn id="43"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Diction</a:t>
            </a:r>
            <a:endParaRPr lang="en-US" dirty="0"/>
          </a:p>
        </p:txBody>
      </p:sp>
      <p:sp>
        <p:nvSpPr>
          <p:cNvPr id="3" name="Content Placeholder 2"/>
          <p:cNvSpPr>
            <a:spLocks noGrp="1"/>
          </p:cNvSpPr>
          <p:nvPr>
            <p:ph idx="1"/>
          </p:nvPr>
        </p:nvSpPr>
        <p:spPr/>
        <p:txBody>
          <a:bodyPr>
            <a:normAutofit/>
          </a:bodyPr>
          <a:lstStyle/>
          <a:p>
            <a:r>
              <a:rPr lang="en-US" dirty="0" smtClean="0"/>
              <a:t>Used for most writing</a:t>
            </a:r>
          </a:p>
          <a:p>
            <a:r>
              <a:rPr lang="en-US" dirty="0" smtClean="0"/>
              <a:t>Characteristics:</a:t>
            </a:r>
          </a:p>
          <a:p>
            <a:pPr lvl="1"/>
            <a:r>
              <a:rPr lang="en-US" dirty="0" smtClean="0"/>
              <a:t>Vivid, clear, “grown-up” vocabulary</a:t>
            </a:r>
          </a:p>
          <a:p>
            <a:pPr lvl="1"/>
            <a:r>
              <a:rPr lang="en-US" dirty="0" smtClean="0"/>
              <a:t>Variety of sentence structures</a:t>
            </a:r>
          </a:p>
          <a:p>
            <a:pPr lvl="1"/>
            <a:r>
              <a:rPr lang="en-US" dirty="0" smtClean="0"/>
              <a:t>Any appropriate tone</a:t>
            </a:r>
          </a:p>
          <a:p>
            <a:pPr lvl="1"/>
            <a:r>
              <a:rPr lang="en-US" dirty="0" smtClean="0"/>
              <a:t>First, second, or third person POV</a:t>
            </a:r>
          </a:p>
          <a:p>
            <a:pPr lvl="1"/>
            <a:r>
              <a:rPr lang="en-US" dirty="0" smtClean="0"/>
              <a:t>Standard grammar with relaxed rules</a:t>
            </a:r>
          </a:p>
          <a:p>
            <a:pPr lvl="1"/>
            <a:r>
              <a:rPr lang="en-US" dirty="0" smtClean="0"/>
              <a:t>Occasional contraction, fragment for effect, slang terms (in quotes)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to="" calcmode="lin" valueType="num">
                                      <p:cBhvr>
                                        <p:cTn id="18" dur="1" fill="hold"/>
                                        <p:tgtEl>
                                          <p:spTgt spid="3">
                                            <p:txEl>
                                              <p:pRg st="3" end="3"/>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to="" calcmode="lin" valueType="num">
                                      <p:cBhvr>
                                        <p:cTn id="23" dur="1" fill="hold"/>
                                        <p:tgtEl>
                                          <p:spTgt spid="3">
                                            <p:txEl>
                                              <p:pRg st="4" end="4"/>
                                            </p:txEl>
                                          </p:spTgt>
                                        </p:tgtEl>
                                        <p:attrNameLst>
                                          <p:attrName/>
                                        </p:attrNameLst>
                                      </p:cBhvr>
                                    </p:anim>
                                  </p:childTnLst>
                                </p:cTn>
                              </p:par>
                              <p:par>
                                <p:cTn id="24" presetID="24"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to="" calcmode="lin" valueType="num">
                                      <p:cBhvr>
                                        <p:cTn id="26" dur="1" fill="hold"/>
                                        <p:tgtEl>
                                          <p:spTgt spid="3">
                                            <p:txEl>
                                              <p:pRg st="5" end="5"/>
                                            </p:txEl>
                                          </p:spTgt>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to="" calcmode="lin" valueType="num">
                                      <p:cBhvr>
                                        <p:cTn id="31" dur="1" fill="hold"/>
                                        <p:tgtEl>
                                          <p:spTgt spid="3">
                                            <p:txEl>
                                              <p:pRg st="6" end="6"/>
                                            </p:txEl>
                                          </p:spTgt>
                                        </p:tgtEl>
                                        <p:attrNameLst>
                                          <p:attrName/>
                                        </p:attrNameLst>
                                      </p:cBhvr>
                                    </p:anim>
                                  </p:childTnLst>
                                </p:cTn>
                              </p:par>
                              <p:par>
                                <p:cTn id="32" presetID="24"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to="" calcmode="lin" valueType="num">
                                      <p:cBhvr>
                                        <p:cTn id="34"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257800"/>
          </a:xfrm>
        </p:spPr>
        <p:txBody>
          <a:bodyPr>
            <a:normAutofit lnSpcReduction="10000"/>
          </a:bodyPr>
          <a:lstStyle/>
          <a:p>
            <a:r>
              <a:rPr lang="en-US" dirty="0" smtClean="0"/>
              <a:t>When my son flopped down on my bed with tears in his eyes, I knew I was in trouble. “Mom, one of my baby rats needs to see the vet,” he said. A week before, the female rat—way too young, in my naive view, to be sexually active—he had brought home from the pet store had given birth to 10 hairless babies, each the size of a pistachio. One baby was in distress: a teeny hair, invisible to the naked eye, had wrapped around its toe and cut off circulation. A local veterinarian could see him/her immediately. No idea of its gender. Ninety minutes and $85 later, we returned home with our recovering patient, hair gone. Just apply Neosporin to the infected toe, the vet said. But keep an eye on the injury; if it gets worse, we might need to amputate.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Colloquial/Slang Diction</a:t>
            </a:r>
            <a:endParaRPr lang="en-US" dirty="0"/>
          </a:p>
        </p:txBody>
      </p:sp>
      <p:sp>
        <p:nvSpPr>
          <p:cNvPr id="3" name="Content Placeholder 2"/>
          <p:cNvSpPr>
            <a:spLocks noGrp="1"/>
          </p:cNvSpPr>
          <p:nvPr>
            <p:ph idx="1"/>
          </p:nvPr>
        </p:nvSpPr>
        <p:spPr/>
        <p:txBody>
          <a:bodyPr>
            <a:normAutofit/>
          </a:bodyPr>
          <a:lstStyle/>
          <a:p>
            <a:r>
              <a:rPr lang="en-US" dirty="0" smtClean="0"/>
              <a:t>Used only for creative writing, dialogue, or special effect</a:t>
            </a:r>
          </a:p>
          <a:p>
            <a:r>
              <a:rPr lang="en-US" dirty="0" smtClean="0"/>
              <a:t>Characteristics:</a:t>
            </a:r>
          </a:p>
          <a:p>
            <a:pPr lvl="1"/>
            <a:r>
              <a:rPr lang="en-US" dirty="0" smtClean="0"/>
              <a:t>Regional words with altered spelling</a:t>
            </a:r>
          </a:p>
          <a:p>
            <a:pPr lvl="1"/>
            <a:r>
              <a:rPr lang="en-US" dirty="0" smtClean="0"/>
              <a:t>Many fragments and simple sentences</a:t>
            </a:r>
          </a:p>
          <a:p>
            <a:pPr lvl="1"/>
            <a:r>
              <a:rPr lang="en-US" dirty="0" smtClean="0"/>
              <a:t>First or third person POV</a:t>
            </a:r>
          </a:p>
          <a:p>
            <a:pPr lvl="1"/>
            <a:r>
              <a:rPr lang="en-US" dirty="0" smtClean="0"/>
              <a:t>Non-standard grammar</a:t>
            </a:r>
          </a:p>
          <a:p>
            <a:pPr lvl="1"/>
            <a:r>
              <a:rPr lang="en-US" dirty="0" smtClean="0"/>
              <a:t>Frequent use of contractions and slang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to="" calcmode="lin" valueType="num">
                                      <p:cBhvr>
                                        <p:cTn id="20" dur="1" fill="hold"/>
                                        <p:tgtEl>
                                          <p:spTgt spid="3">
                                            <p:txEl>
                                              <p:pRg st="3" end="3"/>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to="" calcmode="lin" valueType="num">
                                      <p:cBhvr>
                                        <p:cTn id="25" dur="1" fill="hold"/>
                                        <p:tgtEl>
                                          <p:spTgt spid="3">
                                            <p:txEl>
                                              <p:pRg st="4" end="4"/>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to="" calcmode="lin" valueType="num">
                                      <p:cBhvr>
                                        <p:cTn id="30" dur="1" fill="hold"/>
                                        <p:tgtEl>
                                          <p:spTgt spid="3">
                                            <p:txEl>
                                              <p:pRg st="5" end="5"/>
                                            </p:txEl>
                                          </p:spTgt>
                                        </p:tgtEl>
                                        <p:attrNameLst>
                                          <p:attrName/>
                                        </p:attrNameLst>
                                      </p:cBhvr>
                                    </p:anim>
                                  </p:childTnLst>
                                </p:cTn>
                              </p:par>
                              <p:par>
                                <p:cTn id="31" presetID="24"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to="" calcmode="lin" valueType="num">
                                      <p:cBhvr>
                                        <p:cTn id="33"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990600" y="914400"/>
            <a:ext cx="4191000" cy="5473521"/>
          </a:xfrm>
          <a:prstGeom prst="rect">
            <a:avLst/>
          </a:prstGeom>
          <a:noFill/>
          <a:ln w="9525">
            <a:noFill/>
            <a:miter lim="800000"/>
            <a:headEnd/>
            <a:tailEnd/>
          </a:ln>
        </p:spPr>
      </p:pic>
      <p:sp>
        <p:nvSpPr>
          <p:cNvPr id="4" name="Rectangle 3"/>
          <p:cNvSpPr/>
          <p:nvPr/>
        </p:nvSpPr>
        <p:spPr>
          <a:xfrm>
            <a:off x="5715000" y="990600"/>
            <a:ext cx="2743200" cy="923330"/>
          </a:xfrm>
          <a:prstGeom prst="rect">
            <a:avLst/>
          </a:prstGeom>
        </p:spPr>
        <p:txBody>
          <a:bodyPr wrap="square">
            <a:spAutoFit/>
          </a:bodyPr>
          <a:lstStyle/>
          <a:p>
            <a:r>
              <a:rPr lang="en-US" dirty="0" smtClean="0">
                <a:hlinkClick r:id="rId3"/>
              </a:rPr>
              <a:t>http</a:t>
            </a:r>
            <a:r>
              <a:rPr lang="en-US" smtClean="0">
                <a:hlinkClick r:id="rId3"/>
              </a:rPr>
              <a:t>://www.youtube.com/watch?v=A98tf9krihg</a:t>
            </a:r>
            <a:endParaRPr lang="en-US"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TotalTime>
  <Words>501</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Elements of Style</vt:lpstr>
      <vt:lpstr>Diction</vt:lpstr>
      <vt:lpstr>Formal Diction</vt:lpstr>
      <vt:lpstr>Slide 4</vt:lpstr>
      <vt:lpstr>Technical Diction</vt:lpstr>
      <vt:lpstr>Informal Diction</vt:lpstr>
      <vt:lpstr>Slide 7</vt:lpstr>
      <vt:lpstr>Colloquial/Slang Diction</vt:lpstr>
      <vt:lpstr>Slide 9</vt:lpstr>
      <vt:lpstr>Note</vt:lpstr>
    </vt:vector>
  </TitlesOfParts>
  <Company>Dunlap School District 323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Style</dc:title>
  <dc:creator>mseiver</dc:creator>
  <cp:lastModifiedBy>mseiver</cp:lastModifiedBy>
  <cp:revision>62</cp:revision>
  <dcterms:created xsi:type="dcterms:W3CDTF">2010-10-21T21:44:59Z</dcterms:created>
  <dcterms:modified xsi:type="dcterms:W3CDTF">2014-08-25T15:13:31Z</dcterms:modified>
</cp:coreProperties>
</file>