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  <p:sldId id="275" r:id="rId5"/>
    <p:sldId id="257" r:id="rId6"/>
    <p:sldId id="266" r:id="rId7"/>
    <p:sldId id="258" r:id="rId8"/>
    <p:sldId id="276" r:id="rId9"/>
    <p:sldId id="270" r:id="rId10"/>
    <p:sldId id="259" r:id="rId11"/>
    <p:sldId id="267" r:id="rId12"/>
    <p:sldId id="260" r:id="rId13"/>
    <p:sldId id="269" r:id="rId14"/>
    <p:sldId id="271" r:id="rId15"/>
    <p:sldId id="261" r:id="rId16"/>
    <p:sldId id="265" r:id="rId17"/>
    <p:sldId id="268" r:id="rId18"/>
    <p:sldId id="272" r:id="rId19"/>
    <p:sldId id="262" r:id="rId20"/>
    <p:sldId id="263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0" d="100"/>
          <a:sy n="50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39D1C-054C-3C4B-8BC9-BB2EC20BAF9D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C4234E-56DC-DF48-8DE4-00FCF2DAD566}">
      <dgm:prSet phldrT="[Text]"/>
      <dgm:spPr/>
      <dgm:t>
        <a:bodyPr/>
        <a:lstStyle/>
        <a:p>
          <a:r>
            <a:rPr lang="en-US" dirty="0" smtClean="0"/>
            <a:t>Writer</a:t>
          </a:r>
          <a:endParaRPr lang="en-US" dirty="0"/>
        </a:p>
      </dgm:t>
    </dgm:pt>
    <dgm:pt modelId="{13150571-13F9-0A43-83CA-0F0C84297B6E}" type="parTrans" cxnId="{576221F7-A74E-584A-B65B-977A15A637F5}">
      <dgm:prSet/>
      <dgm:spPr/>
      <dgm:t>
        <a:bodyPr/>
        <a:lstStyle/>
        <a:p>
          <a:endParaRPr lang="en-US"/>
        </a:p>
      </dgm:t>
    </dgm:pt>
    <dgm:pt modelId="{02734414-5B21-234B-8B87-97DF0C2D25C7}" type="sibTrans" cxnId="{576221F7-A74E-584A-B65B-977A15A637F5}">
      <dgm:prSet/>
      <dgm:spPr/>
      <dgm:t>
        <a:bodyPr/>
        <a:lstStyle/>
        <a:p>
          <a:endParaRPr lang="en-US"/>
        </a:p>
      </dgm:t>
    </dgm:pt>
    <dgm:pt modelId="{A7753499-3AD5-F248-A8E7-17A1FB40819C}">
      <dgm:prSet phldrT="[Text]"/>
      <dgm:spPr/>
      <dgm:t>
        <a:bodyPr/>
        <a:lstStyle/>
        <a:p>
          <a:r>
            <a:rPr lang="en-US" dirty="0" smtClean="0"/>
            <a:t>Audience</a:t>
          </a:r>
          <a:endParaRPr lang="en-US" dirty="0"/>
        </a:p>
      </dgm:t>
    </dgm:pt>
    <dgm:pt modelId="{5BAA0E35-8C0F-024A-B999-250E0F8C9FB9}" type="parTrans" cxnId="{47BB2CC7-0BF9-2346-BDF4-E94C0D48EA81}">
      <dgm:prSet/>
      <dgm:spPr/>
      <dgm:t>
        <a:bodyPr/>
        <a:lstStyle/>
        <a:p>
          <a:endParaRPr lang="en-US"/>
        </a:p>
      </dgm:t>
    </dgm:pt>
    <dgm:pt modelId="{7683303B-D221-4543-A337-375716496963}" type="sibTrans" cxnId="{47BB2CC7-0BF9-2346-BDF4-E94C0D48EA81}">
      <dgm:prSet/>
      <dgm:spPr/>
      <dgm:t>
        <a:bodyPr/>
        <a:lstStyle/>
        <a:p>
          <a:endParaRPr lang="en-US"/>
        </a:p>
      </dgm:t>
    </dgm:pt>
    <dgm:pt modelId="{E494553A-8015-604C-891F-6BCE53017E48}">
      <dgm:prSet phldrT="[Text]"/>
      <dgm:spPr/>
      <dgm:t>
        <a:bodyPr/>
        <a:lstStyle/>
        <a:p>
          <a:r>
            <a:rPr lang="en-US" dirty="0" smtClean="0"/>
            <a:t>Message</a:t>
          </a:r>
          <a:endParaRPr lang="en-US" dirty="0"/>
        </a:p>
      </dgm:t>
    </dgm:pt>
    <dgm:pt modelId="{6329E6A5-DCF6-CC43-B3BA-915FAA5D1FDC}" type="sibTrans" cxnId="{B14DB180-F052-1349-B13C-7A5910ADD5FE}">
      <dgm:prSet/>
      <dgm:spPr/>
      <dgm:t>
        <a:bodyPr/>
        <a:lstStyle/>
        <a:p>
          <a:endParaRPr lang="en-US"/>
        </a:p>
      </dgm:t>
    </dgm:pt>
    <dgm:pt modelId="{EEB4F96A-C7F4-6044-840C-A48468337EBC}" type="parTrans" cxnId="{B14DB180-F052-1349-B13C-7A5910ADD5FE}">
      <dgm:prSet/>
      <dgm:spPr/>
      <dgm:t>
        <a:bodyPr/>
        <a:lstStyle/>
        <a:p>
          <a:endParaRPr lang="en-US"/>
        </a:p>
      </dgm:t>
    </dgm:pt>
    <dgm:pt modelId="{D22930DE-E8CF-DB4A-83C0-64EA004FF656}" type="pres">
      <dgm:prSet presAssocID="{25739D1C-054C-3C4B-8BC9-BB2EC20BAF9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6C9127E-16D0-9C49-BC79-49C0BCF239A8}" type="pres">
      <dgm:prSet presAssocID="{25739D1C-054C-3C4B-8BC9-BB2EC20BAF9D}" presName="pyramid" presStyleLbl="node1" presStyleIdx="0" presStyleCnt="1" custLinFactNeighborX="233" custLinFactNeighborY="5788"/>
      <dgm:spPr/>
    </dgm:pt>
    <dgm:pt modelId="{9D6A60FC-91D5-A149-8DC6-745E5D779029}" type="pres">
      <dgm:prSet presAssocID="{25739D1C-054C-3C4B-8BC9-BB2EC20BAF9D}" presName="theList" presStyleCnt="0"/>
      <dgm:spPr/>
    </dgm:pt>
    <dgm:pt modelId="{8A0A6C13-0966-1F4B-AC01-1496913B047B}" type="pres">
      <dgm:prSet presAssocID="{E494553A-8015-604C-891F-6BCE53017E48}" presName="aNode" presStyleLbl="fgAcc1" presStyleIdx="0" presStyleCnt="3" custScaleX="49596" custScaleY="44944" custLinFactY="-11283" custLinFactNeighborX="-477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BF8A-B875-884B-ABF1-AF293432BD0F}" type="pres">
      <dgm:prSet presAssocID="{E494553A-8015-604C-891F-6BCE53017E48}" presName="aSpace" presStyleCnt="0"/>
      <dgm:spPr/>
    </dgm:pt>
    <dgm:pt modelId="{98CFA9EE-9475-924A-BBCD-3BE96247687C}" type="pres">
      <dgm:prSet presAssocID="{36C4234E-56DC-DF48-8DE4-00FCF2DAD566}" presName="aNode" presStyleLbl="fgAcc1" presStyleIdx="1" presStyleCnt="3" custScaleX="62947" custScaleY="52371" custLinFactX="-40483" custLinFactY="9285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AEB00-3DE9-F144-87D4-F49880FB5BCC}" type="pres">
      <dgm:prSet presAssocID="{36C4234E-56DC-DF48-8DE4-00FCF2DAD566}" presName="aSpace" presStyleCnt="0"/>
      <dgm:spPr/>
    </dgm:pt>
    <dgm:pt modelId="{83A58A99-40E7-824D-BA5F-72204C322BC2}" type="pres">
      <dgm:prSet presAssocID="{A7753499-3AD5-F248-A8E7-17A1FB40819C}" presName="aNode" presStyleLbl="fgAcc1" presStyleIdx="2" presStyleCnt="3" custScaleX="61577" custScaleY="55096" custLinFactY="25254" custLinFactNeighborX="457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002D1-89F2-3D4B-867E-69F1CB7F1317}" type="pres">
      <dgm:prSet presAssocID="{A7753499-3AD5-F248-A8E7-17A1FB40819C}" presName="aSpace" presStyleCnt="0"/>
      <dgm:spPr/>
    </dgm:pt>
  </dgm:ptLst>
  <dgm:cxnLst>
    <dgm:cxn modelId="{E147BD0A-B753-0449-BACF-1194E1AF1458}" type="presOf" srcId="{25739D1C-054C-3C4B-8BC9-BB2EC20BAF9D}" destId="{D22930DE-E8CF-DB4A-83C0-64EA004FF656}" srcOrd="0" destOrd="0" presId="urn:microsoft.com/office/officeart/2005/8/layout/pyramid2"/>
    <dgm:cxn modelId="{9A1AA9D0-7503-EF47-994A-BFF29C12E1AB}" type="presOf" srcId="{A7753499-3AD5-F248-A8E7-17A1FB40819C}" destId="{83A58A99-40E7-824D-BA5F-72204C322BC2}" srcOrd="0" destOrd="0" presId="urn:microsoft.com/office/officeart/2005/8/layout/pyramid2"/>
    <dgm:cxn modelId="{E8C5EF7D-DEA2-EF43-999A-1E84A66CF03C}" type="presOf" srcId="{36C4234E-56DC-DF48-8DE4-00FCF2DAD566}" destId="{98CFA9EE-9475-924A-BBCD-3BE96247687C}" srcOrd="0" destOrd="0" presId="urn:microsoft.com/office/officeart/2005/8/layout/pyramid2"/>
    <dgm:cxn modelId="{C09C0D60-F43D-F440-9DA9-A7F3C3855552}" type="presOf" srcId="{E494553A-8015-604C-891F-6BCE53017E48}" destId="{8A0A6C13-0966-1F4B-AC01-1496913B047B}" srcOrd="0" destOrd="0" presId="urn:microsoft.com/office/officeart/2005/8/layout/pyramid2"/>
    <dgm:cxn modelId="{576221F7-A74E-584A-B65B-977A15A637F5}" srcId="{25739D1C-054C-3C4B-8BC9-BB2EC20BAF9D}" destId="{36C4234E-56DC-DF48-8DE4-00FCF2DAD566}" srcOrd="1" destOrd="0" parTransId="{13150571-13F9-0A43-83CA-0F0C84297B6E}" sibTransId="{02734414-5B21-234B-8B87-97DF0C2D25C7}"/>
    <dgm:cxn modelId="{B14DB180-F052-1349-B13C-7A5910ADD5FE}" srcId="{25739D1C-054C-3C4B-8BC9-BB2EC20BAF9D}" destId="{E494553A-8015-604C-891F-6BCE53017E48}" srcOrd="0" destOrd="0" parTransId="{EEB4F96A-C7F4-6044-840C-A48468337EBC}" sibTransId="{6329E6A5-DCF6-CC43-B3BA-915FAA5D1FDC}"/>
    <dgm:cxn modelId="{47BB2CC7-0BF9-2346-BDF4-E94C0D48EA81}" srcId="{25739D1C-054C-3C4B-8BC9-BB2EC20BAF9D}" destId="{A7753499-3AD5-F248-A8E7-17A1FB40819C}" srcOrd="2" destOrd="0" parTransId="{5BAA0E35-8C0F-024A-B999-250E0F8C9FB9}" sibTransId="{7683303B-D221-4543-A337-375716496963}"/>
    <dgm:cxn modelId="{0DC17D92-EE3B-4744-8B82-0B34B71B8630}" type="presParOf" srcId="{D22930DE-E8CF-DB4A-83C0-64EA004FF656}" destId="{F6C9127E-16D0-9C49-BC79-49C0BCF239A8}" srcOrd="0" destOrd="0" presId="urn:microsoft.com/office/officeart/2005/8/layout/pyramid2"/>
    <dgm:cxn modelId="{6594A40E-3C52-6345-B33D-DB8D6F9C9DB2}" type="presParOf" srcId="{D22930DE-E8CF-DB4A-83C0-64EA004FF656}" destId="{9D6A60FC-91D5-A149-8DC6-745E5D779029}" srcOrd="1" destOrd="0" presId="urn:microsoft.com/office/officeart/2005/8/layout/pyramid2"/>
    <dgm:cxn modelId="{E444910A-B004-2C4D-A7A3-A2A5F9152AD3}" type="presParOf" srcId="{9D6A60FC-91D5-A149-8DC6-745E5D779029}" destId="{8A0A6C13-0966-1F4B-AC01-1496913B047B}" srcOrd="0" destOrd="0" presId="urn:microsoft.com/office/officeart/2005/8/layout/pyramid2"/>
    <dgm:cxn modelId="{35676FE5-53C7-8444-AA5C-940E496367F8}" type="presParOf" srcId="{9D6A60FC-91D5-A149-8DC6-745E5D779029}" destId="{F4BABF8A-B875-884B-ABF1-AF293432BD0F}" srcOrd="1" destOrd="0" presId="urn:microsoft.com/office/officeart/2005/8/layout/pyramid2"/>
    <dgm:cxn modelId="{DCAEC628-B448-5B4E-B385-8E1D40388503}" type="presParOf" srcId="{9D6A60FC-91D5-A149-8DC6-745E5D779029}" destId="{98CFA9EE-9475-924A-BBCD-3BE96247687C}" srcOrd="2" destOrd="0" presId="urn:microsoft.com/office/officeart/2005/8/layout/pyramid2"/>
    <dgm:cxn modelId="{3FE5C0F5-36A1-1040-93FD-DA74BE8A5BC5}" type="presParOf" srcId="{9D6A60FC-91D5-A149-8DC6-745E5D779029}" destId="{04FAEB00-3DE9-F144-87D4-F49880FB5BCC}" srcOrd="3" destOrd="0" presId="urn:microsoft.com/office/officeart/2005/8/layout/pyramid2"/>
    <dgm:cxn modelId="{00FD65D2-CB44-994D-8E45-2E867777EFE6}" type="presParOf" srcId="{9D6A60FC-91D5-A149-8DC6-745E5D779029}" destId="{83A58A99-40E7-824D-BA5F-72204C322BC2}" srcOrd="4" destOrd="0" presId="urn:microsoft.com/office/officeart/2005/8/layout/pyramid2"/>
    <dgm:cxn modelId="{F1C219C3-B45B-B54A-959A-0E6C35AB9645}" type="presParOf" srcId="{9D6A60FC-91D5-A149-8DC6-745E5D779029}" destId="{18D002D1-89F2-3D4B-867E-69F1CB7F131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70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A0CA69F-B008-A745-BFC3-BCAFD8222880}" type="datetimeFigureOut">
              <a:rPr lang="en-US" smtClean="0"/>
              <a:pPr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E323C7F-E62F-D245-8908-EB6ED8C02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irby_ferguson_embrace_the_remi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7hbR-Mivt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572000"/>
            <a:ext cx="8382000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Composition 110 Introductory Notes</a:t>
            </a:r>
            <a:endParaRPr lang="en-US" sz="4000" b="1" dirty="0"/>
          </a:p>
        </p:txBody>
      </p:sp>
      <p:pic>
        <p:nvPicPr>
          <p:cNvPr id="4" name="Picture 3" descr="IMG_1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81000"/>
            <a:ext cx="4618653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Purposes of Writing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5486400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u="sng" dirty="0"/>
              <a:t>General</a:t>
            </a:r>
            <a:r>
              <a:rPr lang="en-US" sz="12800" b="1" dirty="0" smtClean="0"/>
              <a:t>	</a:t>
            </a:r>
            <a:r>
              <a:rPr lang="en-US" sz="9600" b="1" dirty="0" smtClean="0"/>
              <a:t>To Inform/Explain:</a:t>
            </a:r>
            <a:r>
              <a:rPr lang="en-US" sz="9600" dirty="0" smtClean="0"/>
              <a:t> </a:t>
            </a:r>
            <a:r>
              <a:rPr lang="en-US" sz="9600" dirty="0"/>
              <a:t>give information</a:t>
            </a:r>
          </a:p>
          <a:p>
            <a:r>
              <a:rPr lang="en-US" sz="9600" dirty="0"/>
              <a:t>	</a:t>
            </a:r>
            <a:r>
              <a:rPr lang="en-US" sz="9600" dirty="0" smtClean="0"/>
              <a:t>	</a:t>
            </a:r>
            <a:r>
              <a:rPr lang="en-US" sz="9600" b="1" dirty="0" smtClean="0"/>
              <a:t>To Persuade/Take a Stand:</a:t>
            </a:r>
            <a:r>
              <a:rPr lang="en-US" sz="9600" dirty="0" smtClean="0"/>
              <a:t> </a:t>
            </a:r>
            <a:r>
              <a:rPr lang="en-US" sz="9600" dirty="0"/>
              <a:t>inspire or cause </a:t>
            </a:r>
            <a:r>
              <a:rPr lang="en-US" sz="9600" dirty="0" smtClean="0"/>
              <a:t>to</a:t>
            </a:r>
            <a:r>
              <a:rPr lang="en-US" sz="9600" dirty="0"/>
              <a:t> </a:t>
            </a:r>
            <a:r>
              <a:rPr lang="en-US" sz="9600" dirty="0" smtClean="0"/>
              <a:t>agree</a:t>
            </a:r>
            <a:endParaRPr lang="en-US" sz="9600" dirty="0"/>
          </a:p>
          <a:p>
            <a:r>
              <a:rPr lang="en-US" sz="9600" dirty="0"/>
              <a:t>	</a:t>
            </a:r>
            <a:r>
              <a:rPr lang="en-US" sz="9600" dirty="0" smtClean="0"/>
              <a:t>	</a:t>
            </a:r>
            <a:r>
              <a:rPr lang="en-US" sz="9600" b="1" dirty="0" smtClean="0"/>
              <a:t>To Express/Reflect:</a:t>
            </a:r>
            <a:r>
              <a:rPr lang="en-US" sz="9600" dirty="0" smtClean="0"/>
              <a:t> </a:t>
            </a:r>
            <a:r>
              <a:rPr lang="en-US" sz="9600" dirty="0"/>
              <a:t>relate </a:t>
            </a:r>
            <a:r>
              <a:rPr lang="en-US" sz="9600" dirty="0" smtClean="0"/>
              <a:t>personal ideas/personality</a:t>
            </a:r>
            <a:endParaRPr lang="en-US" sz="9600" dirty="0"/>
          </a:p>
          <a:p>
            <a:r>
              <a:rPr lang="en-US" sz="9600" dirty="0"/>
              <a:t>	</a:t>
            </a:r>
            <a:r>
              <a:rPr lang="en-US" sz="9600" dirty="0" smtClean="0"/>
              <a:t>	</a:t>
            </a:r>
            <a:r>
              <a:rPr lang="en-US" sz="9600" b="1" dirty="0" smtClean="0"/>
              <a:t>To </a:t>
            </a:r>
            <a:r>
              <a:rPr lang="en-US" sz="9600" b="1" dirty="0"/>
              <a:t>Entertain:</a:t>
            </a:r>
            <a:r>
              <a:rPr lang="en-US" sz="9600" dirty="0"/>
              <a:t> amuse or move</a:t>
            </a:r>
            <a:r>
              <a:rPr lang="en-US" sz="9600" dirty="0" smtClean="0"/>
              <a:t> readers</a:t>
            </a:r>
            <a:r>
              <a:rPr lang="en-US" sz="5895" dirty="0" smtClean="0"/>
              <a:t> </a:t>
            </a:r>
            <a:endParaRPr lang="en-US" sz="5895" dirty="0"/>
          </a:p>
          <a:p>
            <a:r>
              <a:rPr lang="en-US" sz="12800" b="1" u="sng" dirty="0"/>
              <a:t>Specific</a:t>
            </a:r>
            <a:r>
              <a:rPr lang="en-US" sz="12800" b="1" u="sng" dirty="0" smtClean="0"/>
              <a:t>	</a:t>
            </a:r>
            <a:r>
              <a:rPr lang="en-US" sz="9600" b="1" dirty="0" smtClean="0"/>
              <a:t>The </a:t>
            </a:r>
            <a:r>
              <a:rPr lang="en-US" sz="9600" b="1" dirty="0"/>
              <a:t>exact purpose for writing (thesis</a:t>
            </a:r>
            <a:r>
              <a:rPr lang="en-US" sz="9600" b="1" dirty="0" smtClean="0"/>
              <a:t>)</a:t>
            </a:r>
            <a:r>
              <a:rPr lang="en-US" sz="5895" dirty="0" smtClean="0"/>
              <a:t> </a:t>
            </a:r>
            <a:endParaRPr lang="en-US" sz="5895" dirty="0"/>
          </a:p>
          <a:p>
            <a:r>
              <a:rPr lang="en-US" sz="12800" b="1" u="sng" dirty="0" smtClean="0"/>
              <a:t>Example</a:t>
            </a:r>
            <a:r>
              <a:rPr lang="en-US" sz="9600" b="1" u="sng" dirty="0" smtClean="0"/>
              <a:t>:</a:t>
            </a:r>
            <a:r>
              <a:rPr lang="en-US" sz="9600" b="1" dirty="0" smtClean="0"/>
              <a:t>   general </a:t>
            </a:r>
            <a:r>
              <a:rPr lang="en-US" sz="9600" b="1" dirty="0"/>
              <a:t>purpose</a:t>
            </a:r>
            <a:r>
              <a:rPr lang="en-US" sz="9600" dirty="0"/>
              <a:t> – to inform &amp; persuade</a:t>
            </a:r>
            <a:endParaRPr lang="en-US" sz="9600" dirty="0" smtClean="0"/>
          </a:p>
          <a:p>
            <a:r>
              <a:rPr lang="en-US" sz="9600" b="1" dirty="0" smtClean="0"/>
              <a:t>specific </a:t>
            </a:r>
            <a:r>
              <a:rPr lang="en-US" sz="9600" b="1" dirty="0"/>
              <a:t>purpose</a:t>
            </a:r>
            <a:r>
              <a:rPr lang="en-US" sz="9600" dirty="0"/>
              <a:t> – to relate to readers</a:t>
            </a:r>
            <a:r>
              <a:rPr lang="en-US" sz="9600" dirty="0" smtClean="0"/>
              <a:t> the </a:t>
            </a:r>
            <a:r>
              <a:rPr lang="en-US" sz="9600" dirty="0"/>
              <a:t>dangers of second-hand smoke and</a:t>
            </a:r>
            <a:r>
              <a:rPr lang="en-US" sz="9600" dirty="0" smtClean="0"/>
              <a:t> encourage </a:t>
            </a:r>
            <a:r>
              <a:rPr lang="en-US" sz="9600" dirty="0"/>
              <a:t>them to support a public</a:t>
            </a:r>
            <a:r>
              <a:rPr lang="en-US" sz="9600" dirty="0" smtClean="0"/>
              <a:t> smoking </a:t>
            </a:r>
            <a:r>
              <a:rPr lang="en-US" sz="9600" dirty="0"/>
              <a:t>ban.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lvin-writi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304800"/>
            <a:ext cx="5029200" cy="6286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u="sng" dirty="0">
                <a:latin typeface="Marker Felt"/>
                <a:cs typeface="Marker Felt"/>
              </a:rPr>
              <a:t>Audience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0292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/>
              <a:t>A writer </a:t>
            </a:r>
            <a:r>
              <a:rPr lang="en-US" sz="4500" b="1" u="sng" dirty="0"/>
              <a:t>should</a:t>
            </a:r>
            <a:r>
              <a:rPr lang="en-US" sz="4500" dirty="0"/>
              <a:t> adapt style to the audience.  What words, images, information will be most effective?</a:t>
            </a:r>
          </a:p>
          <a:p>
            <a:pPr>
              <a:buNone/>
            </a:pPr>
            <a:r>
              <a:rPr lang="en-US" sz="4500" dirty="0"/>
              <a:t> </a:t>
            </a:r>
          </a:p>
          <a:p>
            <a:r>
              <a:rPr lang="en-US" sz="4500" dirty="0"/>
              <a:t>A writer </a:t>
            </a:r>
            <a:r>
              <a:rPr lang="en-US" sz="4500" b="1" u="sng" dirty="0"/>
              <a:t>should not</a:t>
            </a:r>
            <a:r>
              <a:rPr lang="en-US" sz="4500" dirty="0"/>
              <a:t> compromise values or beliefs.  Your message should not change to suit the audience.</a:t>
            </a:r>
          </a:p>
          <a:p>
            <a:pPr>
              <a:buNone/>
            </a:pPr>
            <a:r>
              <a:rPr lang="en-US" sz="4500" dirty="0"/>
              <a:t> </a:t>
            </a:r>
          </a:p>
          <a:p>
            <a:r>
              <a:rPr lang="en-US" sz="4500" b="1" dirty="0"/>
              <a:t>Elements to consider before writing:</a:t>
            </a:r>
            <a:r>
              <a:rPr lang="en-US" sz="4500" dirty="0"/>
              <a:t> Age? Education level? Social status? Purpose? Knowledge of topic? Likely response to subject?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en_writing_essay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304800"/>
            <a:ext cx="4953000" cy="6369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It is possible and appropriate to have more than one purpose when composing a piece of writing.</a:t>
            </a:r>
          </a:p>
          <a:p>
            <a:endParaRPr lang="en-US" sz="3600" dirty="0" smtClean="0"/>
          </a:p>
          <a:p>
            <a:pPr lvl="1"/>
            <a:r>
              <a:rPr lang="en-US" sz="3600" dirty="0" smtClean="0"/>
              <a:t>TRUE				FALSE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33" b="1" u="sng" dirty="0">
                <a:latin typeface="Lucida Blackletter"/>
                <a:cs typeface="Lucida Blackletter"/>
              </a:rPr>
              <a:t>Qualities of Good Writing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Originality:</a:t>
            </a:r>
            <a:r>
              <a:rPr lang="en-US" sz="3200" dirty="0"/>
              <a:t> saying something new or in a new </a:t>
            </a:r>
            <a:r>
              <a:rPr lang="en-US" sz="3200" dirty="0" smtClean="0"/>
              <a:t>way</a:t>
            </a:r>
          </a:p>
          <a:p>
            <a:pPr lvl="1"/>
            <a:r>
              <a:rPr lang="en-US" sz="3000" dirty="0" smtClean="0">
                <a:hlinkClick r:id="rId2"/>
              </a:rPr>
              <a:t>http://www.ted.com/talks/kirby_ferguson_embrace_the_remix</a:t>
            </a:r>
            <a:endParaRPr lang="en-US" sz="3000" dirty="0"/>
          </a:p>
          <a:p>
            <a:r>
              <a:rPr lang="en-US" sz="3200" b="1" dirty="0"/>
              <a:t>Style:</a:t>
            </a:r>
            <a:r>
              <a:rPr lang="en-US" sz="3200" dirty="0"/>
              <a:t> clear, vivid word choice, imagery, and structures that are appropriate for </a:t>
            </a:r>
            <a:r>
              <a:rPr lang="en-US" sz="3200" dirty="0" smtClean="0"/>
              <a:t>audience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 dirty="0" smtClean="0">
                <a:latin typeface="Lucida Blackletter"/>
                <a:cs typeface="Lucida Blackletter"/>
              </a:rPr>
              <a:t>Qualities of Good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Organization:</a:t>
            </a:r>
            <a:r>
              <a:rPr lang="en-US" sz="2800" dirty="0" smtClean="0"/>
              <a:t> how the writing is presented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Introduction:</a:t>
            </a:r>
            <a:r>
              <a:rPr lang="en-US" dirty="0" smtClean="0"/>
              <a:t> grabs reader’s attention, identifies the topic ,and sets the tone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Body:</a:t>
            </a:r>
            <a:r>
              <a:rPr lang="en-US" dirty="0" smtClean="0"/>
              <a:t> delivers the message, supports ideas with variety of details, and connects ideas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Conclusion:</a:t>
            </a:r>
            <a:r>
              <a:rPr lang="en-US" dirty="0" smtClean="0"/>
              <a:t> insightful comments to wrap up the topic and makes a memorable closing statement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riting-essay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503238"/>
            <a:ext cx="5791200" cy="5849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58200" cy="4800600"/>
          </a:xfrm>
        </p:spPr>
        <p:txBody>
          <a:bodyPr>
            <a:noAutofit/>
          </a:bodyPr>
          <a:lstStyle/>
          <a:p>
            <a:r>
              <a:rPr lang="en-US" sz="2500" dirty="0" smtClean="0"/>
              <a:t>Every essay must include which of the following? Mark ALL that apply</a:t>
            </a:r>
          </a:p>
          <a:p>
            <a:pPr lvl="1"/>
            <a:endParaRPr lang="en-US" sz="2500" dirty="0" smtClean="0"/>
          </a:p>
          <a:p>
            <a:pPr lvl="1"/>
            <a:r>
              <a:rPr lang="en-US" sz="2500" dirty="0" smtClean="0"/>
              <a:t>Introduction that identifies the topic and tone</a:t>
            </a:r>
          </a:p>
          <a:p>
            <a:pPr lvl="1"/>
            <a:r>
              <a:rPr lang="en-US" sz="2500" dirty="0" smtClean="0"/>
              <a:t>A preview of main points in an introductory thesis statement</a:t>
            </a:r>
          </a:p>
          <a:p>
            <a:pPr lvl="1"/>
            <a:r>
              <a:rPr lang="en-US" sz="2500" dirty="0" smtClean="0"/>
              <a:t>Transitions to connect ideas</a:t>
            </a:r>
          </a:p>
          <a:p>
            <a:pPr lvl="1"/>
            <a:r>
              <a:rPr lang="en-US" sz="2500" dirty="0" smtClean="0"/>
              <a:t>Supported ideas with a variety of details</a:t>
            </a:r>
          </a:p>
          <a:p>
            <a:pPr lvl="1"/>
            <a:r>
              <a:rPr lang="en-US" sz="2500" dirty="0" smtClean="0"/>
              <a:t>Explanation of the essay’s purpose</a:t>
            </a:r>
          </a:p>
          <a:p>
            <a:pPr lvl="1"/>
            <a:r>
              <a:rPr lang="en-US" sz="2500" dirty="0" smtClean="0"/>
              <a:t>A “hook” or attention getter</a:t>
            </a:r>
          </a:p>
          <a:p>
            <a:pPr lvl="1"/>
            <a:r>
              <a:rPr lang="en-US" sz="2500" dirty="0" smtClean="0"/>
              <a:t>A message to the reader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Relationships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" y="2667000"/>
            <a:ext cx="2895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Writer decides </a:t>
            </a:r>
            <a:r>
              <a:rPr lang="en-US" sz="2000" b="1" dirty="0" smtClean="0"/>
              <a:t>FORM of the content</a:t>
            </a:r>
            <a:r>
              <a:rPr lang="en-US" sz="2000" dirty="0" smtClean="0"/>
              <a:t>: essay, memo, letter, short story, text message, email…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2875001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should </a:t>
            </a:r>
            <a:r>
              <a:rPr lang="en-US" sz="2000" b="1" dirty="0" smtClean="0"/>
              <a:t>DO</a:t>
            </a:r>
            <a:r>
              <a:rPr lang="en-US" sz="2000" dirty="0" smtClean="0"/>
              <a:t> something to the audience: persuade, inform, entertain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4876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Writer decides </a:t>
            </a:r>
            <a:r>
              <a:rPr lang="en-US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STYLE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 vocabulary, sentence structure, imagery based on audience</a:t>
            </a: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Write?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4419600"/>
          </a:xfrm>
        </p:spPr>
        <p:txBody>
          <a:bodyPr>
            <a:normAutofit fontScale="92500" lnSpcReduction="10000"/>
          </a:bodyPr>
          <a:lstStyle/>
          <a:p>
            <a:pPr marL="463550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b="1" dirty="0" smtClean="0"/>
              <a:t>Writing helps you sort things out</a:t>
            </a:r>
          </a:p>
          <a:p>
            <a:pPr marL="804862" lvl="3" indent="-463550">
              <a:spcBef>
                <a:spcPts val="2000"/>
              </a:spcBef>
              <a:buBlip>
                <a:blip r:embed="rId2"/>
              </a:buBlip>
            </a:pPr>
            <a:r>
              <a:rPr sz="2400" b="1" dirty="0" smtClean="0"/>
              <a:t>“How do I know what I think until I see what I say?” </a:t>
            </a:r>
            <a:r>
              <a:rPr lang="en-US" sz="2400" b="1" dirty="0" smtClean="0"/>
              <a:t>E.M. Forster</a:t>
            </a:r>
            <a:endParaRPr lang="en-US" sz="2200" b="1" dirty="0" smtClean="0"/>
          </a:p>
          <a:p>
            <a:pPr marL="463550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b="1" dirty="0" smtClean="0"/>
              <a:t>Writing helps persuade others and fight oppression</a:t>
            </a:r>
            <a:endParaRPr lang="en-US" sz="2200" b="1" dirty="0" smtClean="0"/>
          </a:p>
          <a:p>
            <a:pPr marL="463550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b="1" dirty="0" smtClean="0"/>
              <a:t>Writing makes you smarter</a:t>
            </a:r>
          </a:p>
          <a:p>
            <a:pPr marL="463550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b="1" dirty="0" smtClean="0"/>
              <a:t>Clear, concise writing is essential to get into and through college</a:t>
            </a:r>
          </a:p>
          <a:p>
            <a:pPr marL="463550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b="1" dirty="0" smtClean="0"/>
              <a:t>Writing prepares you for any field of work</a:t>
            </a:r>
          </a:p>
          <a:p>
            <a:pPr marL="463550" lvl="2" indent="-463550">
              <a:spcBef>
                <a:spcPts val="2000"/>
              </a:spcBef>
              <a:buBlip>
                <a:blip r:embed="rId2"/>
              </a:buBlip>
            </a:pPr>
            <a:r>
              <a:rPr lang="en-US" sz="2400" dirty="0" smtClean="0">
                <a:hlinkClick r:id="rId3"/>
              </a:rPr>
              <a:t>http://www.youtube.com/watch?v=L7hbR-MivtQ</a:t>
            </a:r>
            <a:endParaRPr lang="en-US" sz="2400" dirty="0" smtClean="0"/>
          </a:p>
          <a:p>
            <a:pPr marL="463550" lvl="2" indent="-463550">
              <a:spcBef>
                <a:spcPts val="2000"/>
              </a:spcBef>
              <a:buBlip>
                <a:blip r:embed="rId2"/>
              </a:buBlip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MLA   Manuscript   Guidelines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49704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595" b="1" dirty="0"/>
              <a:t>Margins:</a:t>
            </a:r>
            <a:r>
              <a:rPr lang="en-US" sz="2595" dirty="0"/>
              <a:t> 1 </a:t>
            </a:r>
            <a:r>
              <a:rPr lang="en-US" sz="2595" dirty="0" smtClean="0"/>
              <a:t>inch</a:t>
            </a:r>
          </a:p>
          <a:p>
            <a:pPr>
              <a:buNone/>
            </a:pPr>
            <a:r>
              <a:rPr lang="en-US" sz="2595" b="1" dirty="0"/>
              <a:t>Font:</a:t>
            </a:r>
            <a:r>
              <a:rPr lang="en-US" sz="2595" b="1" dirty="0" smtClean="0"/>
              <a:t> </a:t>
            </a:r>
            <a:r>
              <a:rPr lang="en-US" sz="2595" dirty="0" smtClean="0"/>
              <a:t>Size 12 Times </a:t>
            </a:r>
            <a:r>
              <a:rPr lang="en-US" sz="2595" dirty="0"/>
              <a:t>New Roman or </a:t>
            </a:r>
            <a:r>
              <a:rPr lang="en-US" sz="2595" dirty="0" err="1" smtClean="0"/>
              <a:t>Calibri</a:t>
            </a:r>
            <a:r>
              <a:rPr lang="en-US" sz="2595" dirty="0" smtClean="0"/>
              <a:t> Double</a:t>
            </a:r>
            <a:r>
              <a:rPr lang="en-US" sz="2595" dirty="0"/>
              <a:t>-spaced	</a:t>
            </a:r>
          </a:p>
          <a:p>
            <a:pPr>
              <a:buNone/>
            </a:pPr>
            <a:r>
              <a:rPr lang="en-US" sz="2595" dirty="0" smtClean="0"/>
              <a:t> </a:t>
            </a:r>
            <a:r>
              <a:rPr lang="en-US" sz="2595" b="1" dirty="0" smtClean="0"/>
              <a:t>Pagination</a:t>
            </a:r>
            <a:r>
              <a:rPr lang="en-US" sz="2595" b="1" dirty="0"/>
              <a:t>: </a:t>
            </a:r>
            <a:r>
              <a:rPr lang="en-US" sz="2595" dirty="0"/>
              <a:t>Use “Header” </a:t>
            </a:r>
            <a:r>
              <a:rPr lang="en-US" sz="2595" dirty="0" smtClean="0"/>
              <a:t>function. In upper </a:t>
            </a:r>
            <a:r>
              <a:rPr lang="en-US" sz="2595" dirty="0"/>
              <a:t>right corner of </a:t>
            </a:r>
            <a:r>
              <a:rPr lang="en-US" sz="2595" dirty="0" smtClean="0"/>
              <a:t>all pages, include </a:t>
            </a:r>
            <a:r>
              <a:rPr lang="en-US" sz="2595" dirty="0"/>
              <a:t>last name and</a:t>
            </a:r>
            <a:r>
              <a:rPr lang="en-US" sz="2595" dirty="0" smtClean="0"/>
              <a:t> page </a:t>
            </a:r>
            <a:r>
              <a:rPr lang="en-US" sz="2595" dirty="0"/>
              <a:t>number</a:t>
            </a:r>
          </a:p>
          <a:p>
            <a:pPr>
              <a:buNone/>
            </a:pPr>
            <a:r>
              <a:rPr lang="en-US" sz="2595" dirty="0" smtClean="0"/>
              <a:t>	Example</a:t>
            </a:r>
            <a:r>
              <a:rPr lang="en-US" sz="2595" dirty="0"/>
              <a:t>:  Seiver 1</a:t>
            </a:r>
            <a:r>
              <a:rPr lang="en-US" dirty="0"/>
              <a:t>		</a:t>
            </a:r>
          </a:p>
          <a:p>
            <a:pPr>
              <a:buNone/>
            </a:pPr>
            <a:r>
              <a:rPr lang="en-US" b="1" dirty="0"/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Heading: </a:t>
            </a:r>
            <a:r>
              <a:rPr lang="en-US" dirty="0" smtClean="0"/>
              <a:t>Appears on left side of page 1 only</a:t>
            </a:r>
          </a:p>
          <a:p>
            <a:pPr>
              <a:buNone/>
            </a:pPr>
            <a:r>
              <a:rPr lang="en-US" dirty="0" smtClean="0"/>
              <a:t>		Your Name</a:t>
            </a:r>
          </a:p>
          <a:p>
            <a:pPr>
              <a:buNone/>
            </a:pPr>
            <a:r>
              <a:rPr lang="en-US" dirty="0" smtClean="0"/>
              <a:t>		Teacher’s name</a:t>
            </a:r>
          </a:p>
          <a:p>
            <a:pPr>
              <a:buNone/>
            </a:pPr>
            <a:r>
              <a:rPr lang="en-US" dirty="0" smtClean="0"/>
              <a:t>		Title of class - hour</a:t>
            </a:r>
          </a:p>
          <a:p>
            <a:pPr>
              <a:buNone/>
            </a:pPr>
            <a:r>
              <a:rPr lang="en-US" dirty="0" smtClean="0"/>
              <a:t>		Date</a:t>
            </a:r>
          </a:p>
          <a:p>
            <a:pPr>
              <a:buNone/>
            </a:pPr>
            <a:r>
              <a:rPr lang="en-US" b="1" dirty="0" smtClean="0"/>
              <a:t>Title:</a:t>
            </a:r>
            <a:r>
              <a:rPr lang="en-US" dirty="0" smtClean="0"/>
              <a:t> Centered Size 12, Times or </a:t>
            </a:r>
            <a:r>
              <a:rPr lang="en-US" dirty="0" err="1" smtClean="0"/>
              <a:t>Calibri</a:t>
            </a:r>
            <a:r>
              <a:rPr lang="en-US" dirty="0" smtClean="0"/>
              <a:t> font </a:t>
            </a:r>
          </a:p>
          <a:p>
            <a:pPr>
              <a:buNone/>
            </a:pPr>
            <a:r>
              <a:rPr lang="en-US" dirty="0" smtClean="0"/>
              <a:t>	No </a:t>
            </a:r>
            <a:r>
              <a:rPr lang="en-US" b="1" dirty="0" smtClean="0"/>
              <a:t>BOLDING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i="1" dirty="0" smtClean="0"/>
              <a:t>italicizing</a:t>
            </a:r>
            <a:r>
              <a:rPr lang="en-US" dirty="0" smtClean="0"/>
              <a:t>, or </a:t>
            </a:r>
            <a:r>
              <a:rPr lang="en-US" u="sng" dirty="0" smtClean="0"/>
              <a:t>underscoring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/>
              <a:t>			</a:t>
            </a:r>
            <a:r>
              <a:rPr lang="en-US" dirty="0" smtClean="0"/>
              <a:t>				Seiver 1</a:t>
            </a:r>
          </a:p>
          <a:p>
            <a:pPr>
              <a:buNone/>
            </a:pPr>
            <a:r>
              <a:rPr lang="en-US" dirty="0" smtClean="0"/>
              <a:t> Machele Seiver</a:t>
            </a:r>
          </a:p>
          <a:p>
            <a:pPr>
              <a:buNone/>
            </a:pPr>
            <a:r>
              <a:rPr lang="en-US" dirty="0" smtClean="0"/>
              <a:t> Miss </a:t>
            </a:r>
            <a:r>
              <a:rPr lang="en-US" dirty="0" err="1" smtClean="0"/>
              <a:t>Spellcorrectly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Composition 110 – 1</a:t>
            </a:r>
          </a:p>
          <a:p>
            <a:pPr>
              <a:buNone/>
            </a:pPr>
            <a:r>
              <a:rPr lang="en-US" dirty="0" smtClean="0"/>
              <a:t>30 September 2036</a:t>
            </a:r>
          </a:p>
          <a:p>
            <a:pPr algn="ctr">
              <a:buNone/>
            </a:pPr>
            <a:r>
              <a:rPr lang="en-US" dirty="0" smtClean="0"/>
              <a:t>Title Goes Here</a:t>
            </a:r>
          </a:p>
          <a:p>
            <a:pPr>
              <a:buNone/>
            </a:pPr>
            <a:r>
              <a:rPr lang="en-US" dirty="0" smtClean="0"/>
              <a:t>		Text begins here, and using your stunning creativity, the attention-getter will hook your readers, and they won’t be able to put it down!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is HARD!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“hard” is rewarding!</a:t>
            </a:r>
          </a:p>
          <a:p>
            <a:endParaRPr lang="en-US" dirty="0"/>
          </a:p>
        </p:txBody>
      </p:sp>
      <p:pic>
        <p:nvPicPr>
          <p:cNvPr id="4" name="Picture 3" descr="writing-quo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371600"/>
            <a:ext cx="3323344" cy="3595254"/>
          </a:xfrm>
          <a:prstGeom prst="rect">
            <a:avLst/>
          </a:prstGeom>
        </p:spPr>
      </p:pic>
      <p:pic>
        <p:nvPicPr>
          <p:cNvPr id="5" name="Picture 4" descr="Writingquo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09812"/>
            <a:ext cx="3962400" cy="2238375"/>
          </a:xfrm>
          <a:prstGeom prst="rect">
            <a:avLst/>
          </a:prstGeom>
        </p:spPr>
      </p:pic>
      <p:pic>
        <p:nvPicPr>
          <p:cNvPr id="6" name="Picture 5" descr="Writing quo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764553"/>
            <a:ext cx="3429000" cy="2053294"/>
          </a:xfrm>
          <a:prstGeom prst="rect">
            <a:avLst/>
          </a:prstGeom>
        </p:spPr>
      </p:pic>
      <p:pic>
        <p:nvPicPr>
          <p:cNvPr id="8" name="Picture 7" descr="Writing quotes-6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548187"/>
            <a:ext cx="2755900" cy="2204720"/>
          </a:xfrm>
          <a:prstGeom prst="rect">
            <a:avLst/>
          </a:prstGeom>
        </p:spPr>
      </p:pic>
      <p:pic>
        <p:nvPicPr>
          <p:cNvPr id="7" name="Picture 6" descr="Writing_Quote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433638"/>
            <a:ext cx="5943600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But…</a:t>
            </a:r>
            <a:endParaRPr lang="en-US" b="1" dirty="0"/>
          </a:p>
        </p:txBody>
      </p:sp>
      <p:pic>
        <p:nvPicPr>
          <p:cNvPr id="6" name="Content Placeholder 5" descr="brain surg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371600"/>
            <a:ext cx="7208725" cy="49029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556" b="1" u="sng" dirty="0">
                <a:latin typeface="Handwriting - Dakota"/>
                <a:cs typeface="Handwriting - Dakota"/>
              </a:rPr>
              <a:t>Advantages</a:t>
            </a:r>
            <a:r>
              <a:rPr lang="en-US" sz="5556" b="1" u="sng" dirty="0" smtClean="0">
                <a:latin typeface="Handwriting - Dakota"/>
                <a:cs typeface="Handwriting - Dakota"/>
              </a:rPr>
              <a:t> of </a:t>
            </a:r>
            <a:r>
              <a:rPr lang="en-US" sz="5556" b="1" u="sng" dirty="0">
                <a:latin typeface="Handwriting - Dakota"/>
                <a:cs typeface="Handwriting - Dakota"/>
              </a:rPr>
              <a:t>Writing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400" b="1" dirty="0" smtClean="0"/>
              <a:t>More permanent than speaking</a:t>
            </a:r>
            <a:endParaRPr lang="en-US" sz="2400" dirty="0" smtClean="0"/>
          </a:p>
          <a:p>
            <a:pPr lvl="2"/>
            <a:r>
              <a:rPr lang="en-US" sz="2400" b="1" dirty="0" smtClean="0"/>
              <a:t>Gives </a:t>
            </a:r>
            <a:r>
              <a:rPr lang="en-US" sz="2400" b="1" dirty="0"/>
              <a:t>time for the writer to</a:t>
            </a:r>
            <a:r>
              <a:rPr lang="en-US" sz="2400" b="1" dirty="0" smtClean="0"/>
              <a:t> choose </a:t>
            </a:r>
            <a:r>
              <a:rPr lang="en-US" sz="2400" b="1" dirty="0"/>
              <a:t>exactly the right wording</a:t>
            </a:r>
            <a:endParaRPr lang="en-US" sz="2400" dirty="0"/>
          </a:p>
          <a:p>
            <a:pPr lvl="2"/>
            <a:r>
              <a:rPr lang="en-US" sz="2400" b="1" dirty="0"/>
              <a:t>May help readers absorb</a:t>
            </a:r>
            <a:r>
              <a:rPr lang="en-US" sz="2400" b="1" dirty="0" smtClean="0"/>
              <a:t> information </a:t>
            </a:r>
            <a:r>
              <a:rPr lang="en-US" sz="2400" b="1" dirty="0"/>
              <a:t>better</a:t>
            </a:r>
            <a:endParaRPr lang="en-US" sz="2400" dirty="0"/>
          </a:p>
          <a:p>
            <a:pPr lvl="2"/>
            <a:r>
              <a:rPr lang="en-US" sz="2400" b="1" dirty="0"/>
              <a:t>Less likely to be interrupted with</a:t>
            </a:r>
            <a:r>
              <a:rPr lang="en-US" sz="2400" b="1" dirty="0" smtClean="0"/>
              <a:t> argument </a:t>
            </a:r>
            <a:r>
              <a:rPr lang="en-US" sz="2400" b="1" dirty="0"/>
              <a:t>or off-topic info.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reative Writin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55556"/>
            <a:ext cx="6018213" cy="6000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>
                <a:latin typeface="Lucida Handwriting"/>
                <a:cs typeface="Lucida Handwriting"/>
              </a:rPr>
              <a:t>Disadvantages</a:t>
            </a:r>
            <a:r>
              <a:rPr lang="en-US" sz="4000" b="1" u="sng" dirty="0" smtClean="0">
                <a:latin typeface="Lucida Handwriting"/>
                <a:cs typeface="Lucida Handwriting"/>
              </a:rPr>
              <a:t> of Writing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400" b="1" dirty="0"/>
              <a:t>Loss of voice capabilities (pitch,</a:t>
            </a:r>
            <a:r>
              <a:rPr lang="en-US" sz="2400" b="1" dirty="0" smtClean="0"/>
              <a:t> tone</a:t>
            </a:r>
            <a:r>
              <a:rPr lang="en-US" sz="2400" b="1" dirty="0"/>
              <a:t>, volume, pacing)</a:t>
            </a:r>
            <a:endParaRPr lang="en-US" sz="2400" dirty="0"/>
          </a:p>
          <a:p>
            <a:pPr lvl="2"/>
            <a:r>
              <a:rPr lang="en-US" sz="2400" b="1" dirty="0"/>
              <a:t>Readers may choose to stop</a:t>
            </a:r>
            <a:r>
              <a:rPr lang="en-US" sz="2400" b="1" dirty="0" smtClean="0"/>
              <a:t> reading </a:t>
            </a:r>
            <a:endParaRPr lang="en-US" sz="2400" dirty="0"/>
          </a:p>
          <a:p>
            <a:pPr lvl="2"/>
            <a:r>
              <a:rPr lang="en-US" sz="2400" b="1" dirty="0"/>
              <a:t>Poor writing leaves a stronger</a:t>
            </a:r>
            <a:r>
              <a:rPr lang="en-US" sz="2400" b="1" dirty="0" smtClean="0"/>
              <a:t> negative </a:t>
            </a:r>
            <a:r>
              <a:rPr lang="en-US" sz="2400" b="1" dirty="0"/>
              <a:t>impression than poor</a:t>
            </a:r>
            <a:r>
              <a:rPr lang="en-US" sz="2400" b="1" dirty="0" smtClean="0"/>
              <a:t> speech</a:t>
            </a:r>
            <a:endParaRPr lang="en-US" sz="2400" dirty="0"/>
          </a:p>
          <a:p>
            <a:pPr lvl="2"/>
            <a:r>
              <a:rPr lang="en-US" sz="2400" b="1" dirty="0"/>
              <a:t>Requires more time, effort, and</a:t>
            </a:r>
            <a:r>
              <a:rPr lang="en-US" sz="2400" b="1" dirty="0" smtClean="0"/>
              <a:t> thought</a:t>
            </a:r>
          </a:p>
          <a:p>
            <a:pPr lvl="2"/>
            <a:r>
              <a:rPr lang="en-US" sz="2400" b="1" dirty="0" smtClean="0"/>
              <a:t>Requires resources (pen, paper, computer, etc.)</a:t>
            </a:r>
          </a:p>
          <a:p>
            <a:pPr lvl="2"/>
            <a:r>
              <a:rPr lang="en-US" sz="2400" b="1" dirty="0" smtClean="0"/>
              <a:t>Writing is more permanent than speaking </a:t>
            </a:r>
            <a:r>
              <a:rPr lang="en-US" sz="2400" b="1" dirty="0" smtClean="0">
                <a:sym typeface="Wingdings" pitchFamily="2" charset="2"/>
              </a:rPr>
              <a:t>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bama misspe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87" y="1371600"/>
            <a:ext cx="8693713" cy="412785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a writer decides to communicate IDEAS and FEELINGS, careful writing will always be more precise and effective than speaking.</a:t>
            </a:r>
          </a:p>
          <a:p>
            <a:pPr lvl="1"/>
            <a:endParaRPr lang="en-US" sz="3200" dirty="0" smtClean="0"/>
          </a:p>
          <a:p>
            <a:pPr lvl="1"/>
            <a:r>
              <a:rPr lang="en-US" sz="3200" dirty="0" smtClean="0"/>
              <a:t>TRUE			FALSE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3047</TotalTime>
  <Words>429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Inkwell</vt:lpstr>
      <vt:lpstr> </vt:lpstr>
      <vt:lpstr>Why Write?</vt:lpstr>
      <vt:lpstr>Writing is HARD!</vt:lpstr>
      <vt:lpstr>But…</vt:lpstr>
      <vt:lpstr>Advantages of Writing </vt:lpstr>
      <vt:lpstr>Slide 6</vt:lpstr>
      <vt:lpstr>Disadvantages of Writing </vt:lpstr>
      <vt:lpstr>Slide 8</vt:lpstr>
      <vt:lpstr>Pop Quiz!</vt:lpstr>
      <vt:lpstr>Purposes of Writing </vt:lpstr>
      <vt:lpstr>Slide 11</vt:lpstr>
      <vt:lpstr>Audience </vt:lpstr>
      <vt:lpstr>Slide 13</vt:lpstr>
      <vt:lpstr>Pop Quiz!</vt:lpstr>
      <vt:lpstr>Qualities of Good Writing </vt:lpstr>
      <vt:lpstr>Qualities of Good Writing</vt:lpstr>
      <vt:lpstr>Slide 17</vt:lpstr>
      <vt:lpstr>Pop Quiz</vt:lpstr>
      <vt:lpstr>Relationships </vt:lpstr>
      <vt:lpstr>MLA   Manuscript   Guidelines </vt:lpstr>
      <vt:lpstr>Example</vt:lpstr>
    </vt:vector>
  </TitlesOfParts>
  <Company>here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110 Introductory Notes</dc:title>
  <dc:creator>home computer</dc:creator>
  <cp:lastModifiedBy>mseiver</cp:lastModifiedBy>
  <cp:revision>63</cp:revision>
  <dcterms:created xsi:type="dcterms:W3CDTF">2014-08-05T17:55:08Z</dcterms:created>
  <dcterms:modified xsi:type="dcterms:W3CDTF">2014-08-18T12:48:22Z</dcterms:modified>
</cp:coreProperties>
</file>